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Montserrat Medium"/>
      <p:regular r:id="rId21"/>
      <p:bold r:id="rId22"/>
      <p:italic r:id="rId23"/>
      <p:boldItalic r:id="rId24"/>
    </p:embeddedFont>
    <p:embeddedFont>
      <p:font typeface="Montserrat ExtraLight"/>
      <p:regular r:id="rId25"/>
      <p:bold r:id="rId26"/>
      <p:italic r:id="rId27"/>
      <p:boldItalic r:id="rId28"/>
    </p:embeddedFont>
    <p:embeddedFont>
      <p:font typeface="Montserrat ExtraBold"/>
      <p:bold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1" roundtripDataSignature="AMtx7mi+tG3n0kd+r/fXt7HY8cm8RLlB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MontserratMedium-bold.fntdata"/><Relationship Id="rId21" Type="http://schemas.openxmlformats.org/officeDocument/2006/relationships/font" Target="fonts/MontserratMedium-regular.fntdata"/><Relationship Id="rId24" Type="http://schemas.openxmlformats.org/officeDocument/2006/relationships/font" Target="fonts/MontserratMedium-boldItalic.fntdata"/><Relationship Id="rId23" Type="http://schemas.openxmlformats.org/officeDocument/2006/relationships/font" Target="fonts/MontserratMedi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ExtraLight-bold.fntdata"/><Relationship Id="rId25" Type="http://schemas.openxmlformats.org/officeDocument/2006/relationships/font" Target="fonts/MontserratExtraLight-regular.fntdata"/><Relationship Id="rId28" Type="http://schemas.openxmlformats.org/officeDocument/2006/relationships/font" Target="fonts/MontserratExtraLight-boldItalic.fntdata"/><Relationship Id="rId27" Type="http://schemas.openxmlformats.org/officeDocument/2006/relationships/font" Target="fonts/MontserratExtra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Extra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customschemas.google.com/relationships/presentationmetadata" Target="metadata"/><Relationship Id="rId30" Type="http://schemas.openxmlformats.org/officeDocument/2006/relationships/font" Target="fonts/MontserratExtraBold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2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ca9ee1c38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2aca9ee1c3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ca9ee1c38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2aca9ee1c3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1e9506c90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1e1e9506c9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aca9ee1c38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2aca9ee1c3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aca9ee1c38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aca9ee1c3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2af5975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42af5975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2af59754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42af59754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ca9ee1c38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2aca9ee1c3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3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53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5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65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66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66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66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66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66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66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66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66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7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67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9" name="Google Shape;59;p67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67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1" name="Google Shape;61;p67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67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9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69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69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69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6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69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69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69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69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69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69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69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69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70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70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70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70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70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70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70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70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7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4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54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72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7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7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74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7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78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78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5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5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6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6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6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6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6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7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8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8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9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6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socket.io/" TargetMode="External"/><Relationship Id="rId4" Type="http://schemas.openxmlformats.org/officeDocument/2006/relationships/hyperlink" Target="https://developer.mozilla.org/en-US/docs/Web/API/RTCPeerConnection/RTCPeerConnection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react.dev/" TargetMode="External"/><Relationship Id="rId4" Type="http://schemas.openxmlformats.org/officeDocument/2006/relationships/hyperlink" Target="https://redux-toolkit.js.org/" TargetMode="External"/><Relationship Id="rId9" Type="http://schemas.openxmlformats.org/officeDocument/2006/relationships/hyperlink" Target="https://code.visualstudio.com/" TargetMode="External"/><Relationship Id="rId5" Type="http://schemas.openxmlformats.org/officeDocument/2006/relationships/hyperlink" Target="https://bulma.io/" TargetMode="External"/><Relationship Id="rId6" Type="http://schemas.openxmlformats.org/officeDocument/2006/relationships/hyperlink" Target="https://nodejs.org/docs/latest/api/" TargetMode="External"/><Relationship Id="rId7" Type="http://schemas.openxmlformats.org/officeDocument/2006/relationships/hyperlink" Target="https://socket.io/" TargetMode="External"/><Relationship Id="rId8" Type="http://schemas.openxmlformats.org/officeDocument/2006/relationships/hyperlink" Target="https://www.mongodb.com/" TargetMode="External"/><Relationship Id="rId11" Type="http://schemas.openxmlformats.org/officeDocument/2006/relationships/hyperlink" Target="https://git-scm.com/" TargetMode="External"/><Relationship Id="rId10" Type="http://schemas.openxmlformats.org/officeDocument/2006/relationships/hyperlink" Target="https://www.mongodb.com/atlas/database" TargetMode="External"/><Relationship Id="rId12" Type="http://schemas.openxmlformats.org/officeDocument/2006/relationships/hyperlink" Target="https://github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"/>
          <p:cNvSpPr txBox="1"/>
          <p:nvPr>
            <p:ph type="ctrTitle"/>
          </p:nvPr>
        </p:nvSpPr>
        <p:spPr>
          <a:xfrm>
            <a:off x="1837450" y="1730725"/>
            <a:ext cx="6010800" cy="714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01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Aueb Video Chat App</a:t>
            </a:r>
            <a:endParaRPr/>
          </a:p>
        </p:txBody>
      </p:sp>
      <p:sp>
        <p:nvSpPr>
          <p:cNvPr id="115" name="Google Shape;115;p1"/>
          <p:cNvSpPr txBox="1"/>
          <p:nvPr>
            <p:ph type="ctrTitle"/>
          </p:nvPr>
        </p:nvSpPr>
        <p:spPr>
          <a:xfrm>
            <a:off x="1934850" y="2516600"/>
            <a:ext cx="5274300" cy="5397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8460000" dist="19050">
              <a:srgbClr val="76A5AF">
                <a:alpha val="4901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br>
              <a:rPr b="0" lang="en" sz="180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b="0" lang="en" sz="1800">
                <a:latin typeface="Montserrat ExtraLight"/>
                <a:ea typeface="Montserrat ExtraLight"/>
                <a:cs typeface="Montserrat ExtraLight"/>
                <a:sym typeface="Montserrat ExtraLight"/>
              </a:rPr>
              <a:t>Η</a:t>
            </a:r>
            <a:r>
              <a:rPr b="0" lang="en" sz="1800">
                <a:latin typeface="Montserrat ExtraLight"/>
                <a:ea typeface="Montserrat ExtraLight"/>
                <a:cs typeface="Montserrat ExtraLight"/>
                <a:sym typeface="Montserrat ExtraLight"/>
              </a:rPr>
              <a:t>λίας Θεοφάνης Γραββάνης (3200248)</a:t>
            </a:r>
            <a:endParaRPr b="0" sz="18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16" name="Google Shape;116;p1"/>
          <p:cNvCxnSpPr/>
          <p:nvPr/>
        </p:nvCxnSpPr>
        <p:spPr>
          <a:xfrm>
            <a:off x="3190500" y="24127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ca9ee1c38_0_57"/>
          <p:cNvSpPr txBox="1"/>
          <p:nvPr>
            <p:ph type="title"/>
          </p:nvPr>
        </p:nvSpPr>
        <p:spPr>
          <a:xfrm>
            <a:off x="472550" y="183225"/>
            <a:ext cx="61092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RTCPeerConnection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Google Shape;184;g2aca9ee1c38_0_57"/>
          <p:cNvCxnSpPr/>
          <p:nvPr/>
        </p:nvCxnSpPr>
        <p:spPr>
          <a:xfrm>
            <a:off x="553275" y="2754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20"/>
              </a:srgbClr>
            </a:outerShdw>
          </a:effectLst>
        </p:spPr>
      </p:cxnSp>
      <p:sp>
        <p:nvSpPr>
          <p:cNvPr id="185" name="Google Shape;185;g2aca9ee1c38_0_57"/>
          <p:cNvSpPr txBox="1"/>
          <p:nvPr/>
        </p:nvSpPr>
        <p:spPr>
          <a:xfrm>
            <a:off x="398400" y="708000"/>
            <a:ext cx="8347200" cy="4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"/>
              <a:buChar char="★"/>
            </a:pPr>
            <a:r>
              <a:rPr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Δημιουργία και Σύνδεση RTCPeerConnection: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Κατά την έναρξη της συνομιλίας, δημιουργείται ένα νέο αντικείμενο RTCPeerConnection για τη σύνδεση των χρηστών.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"/>
              <a:buChar char="★"/>
            </a:pPr>
            <a:r>
              <a:rPr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Διαπραγμάτευση και Ανταλλαγή SDP: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Η RTCPeerConnection είναι υπεύθυνη για τη διαπραγμάτευση των συνθηκών της συνομιλίας.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Το SDP (Session Description Protocol) χρησιμοποιείται για να περιγράψει τις παραμέτρους του συνομιλητή (προσφορά και απάντηση).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"/>
              <a:buChar char="★"/>
            </a:pPr>
            <a:r>
              <a:rPr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Επικοινωνία μέσω ICE Candidates</a:t>
            </a:r>
            <a:r>
              <a:rPr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Οι ICE candidates χρησιμοποιούνται για τη διάταξη της σύνδεσης μεταξύ των χρηστών μέσα από NATs και firewalls.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Οι χρήστες ανταλλάσσουν ICE candidates για την εύρεση βέλτιστης διαδρομής.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"/>
              <a:buChar char="★"/>
            </a:pPr>
            <a:r>
              <a:rPr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Διαχείριση Ροής: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Οι ροές video και audio διαχειρίζονται από το RTCPeerConnection.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Τα events όπως το ontrack χρησιμοποιούνται για να προσθέσουν τις ροές στον πίνακα καμερών του UI.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"/>
              <a:buChar char="★"/>
            </a:pPr>
            <a:r>
              <a:rPr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Κλείσιμο Σύνδεσης: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Κατά το τέλος της συνομιλίας, το RTCPeerConnection κλείνει με καθαρισμό των πόρων.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ca9ee1c38_0_81"/>
          <p:cNvSpPr txBox="1"/>
          <p:nvPr>
            <p:ph type="title"/>
          </p:nvPr>
        </p:nvSpPr>
        <p:spPr>
          <a:xfrm>
            <a:off x="403675" y="390800"/>
            <a:ext cx="61092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Χρήσιμη Βιβλιογραφία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" name="Google Shape;191;g2aca9ee1c38_0_81"/>
          <p:cNvCxnSpPr/>
          <p:nvPr/>
        </p:nvCxnSpPr>
        <p:spPr>
          <a:xfrm>
            <a:off x="472550" y="445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20"/>
              </a:srgbClr>
            </a:outerShdw>
          </a:effectLst>
        </p:spPr>
      </p:cxnSp>
      <p:sp>
        <p:nvSpPr>
          <p:cNvPr id="192" name="Google Shape;192;g2aca9ee1c38_0_81"/>
          <p:cNvSpPr txBox="1"/>
          <p:nvPr/>
        </p:nvSpPr>
        <p:spPr>
          <a:xfrm>
            <a:off x="543975" y="994625"/>
            <a:ext cx="8171700" cy="3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Socket.io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RTCPeerConnection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"/>
          <p:cNvSpPr txBox="1"/>
          <p:nvPr>
            <p:ph type="title"/>
          </p:nvPr>
        </p:nvSpPr>
        <p:spPr>
          <a:xfrm>
            <a:off x="2000251" y="2442050"/>
            <a:ext cx="5350668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ΕΥΧΑΡΙΣΤΩ ΓΙΑ ΤΟΝ ΧΡΟΝΟ ΣΑΣ</a:t>
            </a:r>
            <a:endParaRPr/>
          </a:p>
        </p:txBody>
      </p:sp>
      <p:sp>
        <p:nvSpPr>
          <p:cNvPr id="198" name="Google Shape;198;p1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000"/>
              <a:t>ΕΡΩΤΗΣΕΙΣ - ΑΠΟΡΙΕΣ</a:t>
            </a:r>
            <a:endParaRPr sz="2000"/>
          </a:p>
        </p:txBody>
      </p:sp>
      <p:cxnSp>
        <p:nvCxnSpPr>
          <p:cNvPr id="199" name="Google Shape;199;p14"/>
          <p:cNvCxnSpPr/>
          <p:nvPr/>
        </p:nvCxnSpPr>
        <p:spPr>
          <a:xfrm>
            <a:off x="3190500" y="32032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/>
          <p:nvPr>
            <p:ph idx="1" type="subTitle"/>
          </p:nvPr>
        </p:nvSpPr>
        <p:spPr>
          <a:xfrm>
            <a:off x="938500" y="1769575"/>
            <a:ext cx="73629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Web εφαρμογή που δίνει την δυνατότητα τέλεσης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τ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ηλεδιασκεψης μεταξύ δύο χρηστών σε πραγματικό χρόνο.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>
            <p:ph type="title"/>
          </p:nvPr>
        </p:nvSpPr>
        <p:spPr>
          <a:xfrm>
            <a:off x="2960100" y="3714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Aueb Video Chat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App</a:t>
            </a:r>
            <a:endParaRPr/>
          </a:p>
        </p:txBody>
      </p:sp>
      <p:cxnSp>
        <p:nvCxnSpPr>
          <p:cNvPr id="123" name="Google Shape;123;p3"/>
          <p:cNvCxnSpPr/>
          <p:nvPr/>
        </p:nvCxnSpPr>
        <p:spPr>
          <a:xfrm>
            <a:off x="3238450" y="3042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 txBox="1"/>
          <p:nvPr>
            <p:ph type="title"/>
          </p:nvPr>
        </p:nvSpPr>
        <p:spPr>
          <a:xfrm>
            <a:off x="403675" y="445025"/>
            <a:ext cx="6109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Τεχνολογίες Ανάπτυξης Εφαρμογής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"/>
          <p:cNvSpPr txBox="1"/>
          <p:nvPr>
            <p:ph idx="2" type="body"/>
          </p:nvPr>
        </p:nvSpPr>
        <p:spPr>
          <a:xfrm>
            <a:off x="615100" y="2040600"/>
            <a:ext cx="3258900" cy="27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React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Redux Toolkit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Bulma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Node.js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Socket.io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MongoDB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 txBox="1"/>
          <p:nvPr>
            <p:ph idx="4" type="title"/>
          </p:nvPr>
        </p:nvSpPr>
        <p:spPr>
          <a:xfrm>
            <a:off x="768501" y="1197700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Programming Languages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p4"/>
          <p:cNvCxnSpPr/>
          <p:nvPr/>
        </p:nvCxnSpPr>
        <p:spPr>
          <a:xfrm>
            <a:off x="472550" y="445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  <p:sp>
        <p:nvSpPr>
          <p:cNvPr id="132" name="Google Shape;132;p4"/>
          <p:cNvSpPr txBox="1"/>
          <p:nvPr>
            <p:ph idx="2" type="body"/>
          </p:nvPr>
        </p:nvSpPr>
        <p:spPr>
          <a:xfrm>
            <a:off x="4066400" y="1988625"/>
            <a:ext cx="4046100" cy="29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Visual Studio Code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MongoDB Atlas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Git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GitHub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https://www.figma.com/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"/>
          <p:cNvSpPr txBox="1"/>
          <p:nvPr>
            <p:ph idx="4" type="title"/>
          </p:nvPr>
        </p:nvSpPr>
        <p:spPr>
          <a:xfrm>
            <a:off x="4386176" y="1197700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Tools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e1e9506c90_0_10"/>
          <p:cNvSpPr txBox="1"/>
          <p:nvPr>
            <p:ph type="title"/>
          </p:nvPr>
        </p:nvSpPr>
        <p:spPr>
          <a:xfrm>
            <a:off x="403675" y="390800"/>
            <a:ext cx="61092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Αρχιτεκτονική Εφαρμογής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" name="Google Shape;140;g1e1e9506c90_0_10"/>
          <p:cNvCxnSpPr/>
          <p:nvPr/>
        </p:nvCxnSpPr>
        <p:spPr>
          <a:xfrm>
            <a:off x="472550" y="445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  <p:sp>
        <p:nvSpPr>
          <p:cNvPr id="141" name="Google Shape;141;g1e1e9506c90_0_10"/>
          <p:cNvSpPr txBox="1"/>
          <p:nvPr>
            <p:ph idx="3" type="title"/>
          </p:nvPr>
        </p:nvSpPr>
        <p:spPr>
          <a:xfrm>
            <a:off x="566400" y="901550"/>
            <a:ext cx="67203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Backend (Node.js , Express, Socket.io, MongoDB)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1e1e9506c90_0_10"/>
          <p:cNvSpPr txBox="1"/>
          <p:nvPr/>
        </p:nvSpPr>
        <p:spPr>
          <a:xfrm>
            <a:off x="647750" y="1386675"/>
            <a:ext cx="8171700" cy="3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WebSocket Server (Socket.io &amp; Express):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Το backend υλοποιείται σε Node.js με τη χρήση του Express για το HTTP server.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Η βιβλιοθήκη Socket.io χρησιμοποιείται για τη δημιουργία ενός WebSocket server που επιτρέπει την πραγματικού χρόνου επικοινωνία μεταξύ του server και των clients.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Αποθήκευση Δεδομένων (MongoDB):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Το MongoDB χρησιμοποιείται για την αποθήκευση δεδομένων σχετικά με τα δωμάτια (rooms) και τους χρήστες.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Υπάρχει ένα σχήμα (schema) για τα δωμάτια με πεδία όπως το ID του δωματίου και η λίστα των χρηστών που το ανήκουν.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Τα δεδομένα των χρηστών περιέχουν το socketId του κάθε χρήστη και την κατάστασή του (busy ή όχι).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ca9ee1c38_0_13"/>
          <p:cNvSpPr txBox="1"/>
          <p:nvPr>
            <p:ph type="title"/>
          </p:nvPr>
        </p:nvSpPr>
        <p:spPr>
          <a:xfrm>
            <a:off x="403675" y="390800"/>
            <a:ext cx="61092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Αρχιτεκτονική Εφαρμογής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" name="Google Shape;148;g2aca9ee1c38_0_13"/>
          <p:cNvCxnSpPr/>
          <p:nvPr/>
        </p:nvCxnSpPr>
        <p:spPr>
          <a:xfrm>
            <a:off x="472550" y="445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20"/>
              </a:srgbClr>
            </a:outerShdw>
          </a:effectLst>
        </p:spPr>
      </p:cxnSp>
      <p:sp>
        <p:nvSpPr>
          <p:cNvPr id="149" name="Google Shape;149;g2aca9ee1c38_0_13"/>
          <p:cNvSpPr txBox="1"/>
          <p:nvPr>
            <p:ph idx="3" type="title"/>
          </p:nvPr>
        </p:nvSpPr>
        <p:spPr>
          <a:xfrm>
            <a:off x="566400" y="901550"/>
            <a:ext cx="8253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Frontend (React 18.2, Redux, WebRTC, RTCPeerConnection)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2aca9ee1c38_0_13"/>
          <p:cNvSpPr txBox="1"/>
          <p:nvPr/>
        </p:nvSpPr>
        <p:spPr>
          <a:xfrm>
            <a:off x="647750" y="1386675"/>
            <a:ext cx="8171700" cy="3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React 18.2 με Redux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Το Frontend είναι γραμμένο σε React 18.2, το οποίο χρησιμοποιεί τη νεότερη έκδοση του React.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Η κατάσταση (state management) της εφαρμογής διαχειρίζεται με το Redux, προσφέροντας ένα κεντρικό αποθετήριο για τα δεδομένα.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WebRTC &amp; RTCPeerConnection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Η επικοινωνία σε πραγματικό χρόνο γίνεται με το WebRTC και τη χρήση του RTCPeerConnection για τη σύνδεση των δύο χρηστών.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Η χρήση του WebRTC επιτρέπει τη μεταφορά ροών video και audio χωρίς καθυστέρηση.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Τα δεδομένα των χρηστών περιέχουν το socketId του κάθε χρήστη και την κατάστασή του (busy ή όχι).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ca9ee1c38_0_27"/>
          <p:cNvSpPr txBox="1"/>
          <p:nvPr>
            <p:ph type="title"/>
          </p:nvPr>
        </p:nvSpPr>
        <p:spPr>
          <a:xfrm>
            <a:off x="403675" y="390800"/>
            <a:ext cx="61092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Αρχιτεκτονική Εφαρμογής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" name="Google Shape;156;g2aca9ee1c38_0_27"/>
          <p:cNvCxnSpPr/>
          <p:nvPr/>
        </p:nvCxnSpPr>
        <p:spPr>
          <a:xfrm>
            <a:off x="472550" y="445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20"/>
              </a:srgbClr>
            </a:outerShdw>
          </a:effectLst>
        </p:spPr>
      </p:cxnSp>
      <p:sp>
        <p:nvSpPr>
          <p:cNvPr id="157" name="Google Shape;157;g2aca9ee1c38_0_27"/>
          <p:cNvSpPr txBox="1"/>
          <p:nvPr/>
        </p:nvSpPr>
        <p:spPr>
          <a:xfrm>
            <a:off x="543975" y="994625"/>
            <a:ext cx="8171700" cy="3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★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Κατάσταση Χρηστών και Δωματίων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Η εφαρμογή διαχειρίζεται την κατάσταση των χρηστών (busy ή όχι) χρησιμοποιώντας το Redux για την παρακολούθηση του κατά πόσον κάποιος είναι σε κλήση ή όχι.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2af597549_0_0"/>
          <p:cNvSpPr txBox="1"/>
          <p:nvPr>
            <p:ph type="title"/>
          </p:nvPr>
        </p:nvSpPr>
        <p:spPr>
          <a:xfrm>
            <a:off x="2089650" y="101550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Ενδεικτικές Εικόνες Λογισμικού</a:t>
            </a:r>
            <a:endParaRPr/>
          </a:p>
        </p:txBody>
      </p:sp>
      <p:pic>
        <p:nvPicPr>
          <p:cNvPr id="163" name="Google Shape;163;g242af597549_0_0"/>
          <p:cNvPicPr preferRelativeResize="0"/>
          <p:nvPr/>
        </p:nvPicPr>
        <p:blipFill rotWithShape="1">
          <a:blip r:embed="rId3">
            <a:alphaModFix/>
          </a:blip>
          <a:srcRect b="0" l="23576" r="23571" t="0"/>
          <a:stretch/>
        </p:blipFill>
        <p:spPr>
          <a:xfrm>
            <a:off x="75125" y="1180175"/>
            <a:ext cx="4383173" cy="337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42af59754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400" y="1180175"/>
            <a:ext cx="4297001" cy="337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2af597549_0_10"/>
          <p:cNvSpPr txBox="1"/>
          <p:nvPr>
            <p:ph type="title"/>
          </p:nvPr>
        </p:nvSpPr>
        <p:spPr>
          <a:xfrm>
            <a:off x="2005175" y="9247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Ενδεικτικές Εικόνες Λογισμικού</a:t>
            </a:r>
            <a:endParaRPr/>
          </a:p>
        </p:txBody>
      </p:sp>
      <p:pic>
        <p:nvPicPr>
          <p:cNvPr id="170" name="Google Shape;170;g242af597549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175" y="975325"/>
            <a:ext cx="4191875" cy="350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42af597549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75325"/>
            <a:ext cx="4470375" cy="350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ca9ee1c38_0_39"/>
          <p:cNvSpPr txBox="1"/>
          <p:nvPr>
            <p:ph type="title"/>
          </p:nvPr>
        </p:nvSpPr>
        <p:spPr>
          <a:xfrm>
            <a:off x="403675" y="390800"/>
            <a:ext cx="61092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Socket.io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" name="Google Shape;177;g2aca9ee1c38_0_39"/>
          <p:cNvCxnSpPr/>
          <p:nvPr/>
        </p:nvCxnSpPr>
        <p:spPr>
          <a:xfrm>
            <a:off x="472550" y="445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20"/>
              </a:srgbClr>
            </a:outerShdw>
          </a:effectLst>
        </p:spPr>
      </p:cxnSp>
      <p:sp>
        <p:nvSpPr>
          <p:cNvPr id="178" name="Google Shape;178;g2aca9ee1c38_0_39"/>
          <p:cNvSpPr txBox="1"/>
          <p:nvPr/>
        </p:nvSpPr>
        <p:spPr>
          <a:xfrm>
            <a:off x="472550" y="869425"/>
            <a:ext cx="8347200" cy="4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★"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Σύνδεση Χρηστών</a:t>
            </a: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Ο χρήστης καλεί τη συνάρτηση userEnterRoom για να εισέλθει στο δωμάτιο. Αν ο πρώτος χρήστης (caller) εισέρχεται, τότε περιμένει για τον δεύτερο χρήστη (callee).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Αν ο δεύτερος χρήστης εισέρχεται, στέλνεται μήνυμα στον πρώτο χρήστη ότι συνδέεται με τον δεύτερο.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★"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Προσκλήσεις και Αποδοχή: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Ο χρήστης μπορεί να προσκαλέσει άλλον χρήστη σε ιδιωτική συνομιλία (invite private chat).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Η αποδοχή της πρόσκλησης δημιουργεί ένα RTCPeerConnection, συνδέει τα streams, και ενημερώνει τους χρήστες για την έναρξη της συνομιλίας.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★"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Συνομιλία και Κλείσιμο: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Οι χρήστες μπορούν να ανταλλάσσουν μηνύματα, να πραγματοποιήσουν κλήσεις και να ανταλλάξουν δεδομένα κάμερας.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3EDDDD"/>
      </a:dk1>
      <a:lt1>
        <a:srgbClr val="FFFFFF"/>
      </a:lt1>
      <a:dk2>
        <a:srgbClr val="C6FCFF"/>
      </a:dk2>
      <a:lt2>
        <a:srgbClr val="6BECF3"/>
      </a:lt2>
      <a:accent1>
        <a:srgbClr val="22DEEE"/>
      </a:accent1>
      <a:accent2>
        <a:srgbClr val="C6FCFF"/>
      </a:accent2>
      <a:accent3>
        <a:srgbClr val="81EBEB"/>
      </a:accent3>
      <a:accent4>
        <a:srgbClr val="038B99"/>
      </a:accent4>
      <a:accent5>
        <a:srgbClr val="40B6B6"/>
      </a:accent5>
      <a:accent6>
        <a:srgbClr val="09818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Cosmic Travellers</dc:creator>
</cp:coreProperties>
</file>